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90" r:id="rId3"/>
  </p:sldIdLst>
  <p:sldSz cx="6858000" cy="9906000" type="A4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5134"/>
    <a:srgbClr val="F6A423"/>
    <a:srgbClr val="F26664"/>
    <a:srgbClr val="2F9ACF"/>
    <a:srgbClr val="2F99CD"/>
    <a:srgbClr val="47A6D5"/>
    <a:srgbClr val="216D93"/>
    <a:srgbClr val="63B3DB"/>
    <a:srgbClr val="98CDE8"/>
    <a:srgbClr val="C6E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6" autoAdjust="0"/>
    <p:restoredTop sz="85482" autoAdjust="0"/>
  </p:normalViewPr>
  <p:slideViewPr>
    <p:cSldViewPr>
      <p:cViewPr varScale="1">
        <p:scale>
          <a:sx n="67" d="100"/>
          <a:sy n="67" d="100"/>
        </p:scale>
        <p:origin x="3438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31" Type="http://schemas.microsoft.com/office/2015/10/relationships/revisionInfo" Target="revisionInfo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DB7F6-2F5D-44C3-987C-BDED7BA3BC27}" type="datetimeFigureOut">
              <a:rPr lang="en-NZ" smtClean="0"/>
              <a:t>22/08/2018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01F66-958C-47D7-89E0-E8F92C669F7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385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9DD553E4-1C47-418C-834C-315335E3D4EF}" type="datetimeFigureOut">
              <a:rPr lang="en-NZ" smtClean="0"/>
              <a:t>22/08/2018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/>
          <a:lstStyle/>
          <a:p>
            <a:fld id="{226BBC79-D823-4702-8F7F-221184C43D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181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0F5F-589D-43CE-931C-6EA9E708C941}" type="datetimeFigureOut">
              <a:rPr lang="en-NZ" smtClean="0"/>
              <a:t>22/08/2018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2AEA-FD71-4860-9C48-F0C518609BC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5255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096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96699"/>
            <a:ext cx="6705600" cy="1651000"/>
          </a:xfrm>
        </p:spPr>
        <p:txBody>
          <a:bodyPr/>
          <a:lstStyle/>
          <a:p>
            <a:r>
              <a:rPr lang="en-NZ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Make </a:t>
            </a:r>
            <a:r>
              <a:rPr lang="en-N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your own posters!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45" y="1241864"/>
            <a:ext cx="6705600" cy="6537502"/>
          </a:xfrm>
        </p:spPr>
        <p:txBody>
          <a:bodyPr/>
          <a:lstStyle/>
          <a:p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This template can be used to create awareness materials for coconut pests and diseases</a:t>
            </a:r>
            <a:endParaRPr lang="en-NZ" sz="24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en-NZ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Feel free to use the </a:t>
            </a:r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template to </a:t>
            </a:r>
            <a:r>
              <a:rPr lang="en-NZ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build your own </a:t>
            </a:r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posters</a:t>
            </a:r>
          </a:p>
          <a:p>
            <a:pPr marL="457200" indent="-457200">
              <a:buFont typeface="+mj-lt"/>
              <a:buAutoNum type="arabicPeriod"/>
            </a:pPr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choose images and other resources from the coconutpests.org website, other website, or use your own images. Always make sure to add credit information to images!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add </a:t>
            </a:r>
            <a:r>
              <a:rPr lang="en-NZ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text</a:t>
            </a:r>
          </a:p>
          <a:p>
            <a:pPr lvl="1"/>
            <a:r>
              <a:rPr lang="en-NZ" sz="20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Please </a:t>
            </a:r>
            <a:r>
              <a:rPr lang="en-NZ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keep the logos at the bottom of the slides if you use the </a:t>
            </a:r>
            <a:r>
              <a:rPr lang="en-NZ" sz="20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template and / or material from the toolkit</a:t>
            </a:r>
            <a:endParaRPr lang="en-NZ" sz="20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en-NZ" sz="24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Customising </a:t>
            </a:r>
            <a:r>
              <a:rPr lang="en-NZ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the poster requires some familiarity with PowerPoint features</a:t>
            </a:r>
            <a:endParaRPr lang="en-NZ" sz="2400" dirty="0"/>
          </a:p>
          <a:p>
            <a:pPr lvl="1"/>
            <a:endParaRPr lang="en-NZ" sz="20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56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29D9BD9-706F-49D8-B0E5-8CF9A079DA17}"/>
              </a:ext>
            </a:extLst>
          </p:cNvPr>
          <p:cNvSpPr/>
          <p:nvPr/>
        </p:nvSpPr>
        <p:spPr>
          <a:xfrm>
            <a:off x="-6" y="2099588"/>
            <a:ext cx="6858006" cy="6869220"/>
          </a:xfrm>
          <a:prstGeom prst="rect">
            <a:avLst/>
          </a:prstGeom>
          <a:solidFill>
            <a:srgbClr val="F6A4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gradFill flip="none" rotWithShape="1">
                <a:gsLst>
                  <a:gs pos="0">
                    <a:srgbClr val="216D93"/>
                  </a:gs>
                  <a:gs pos="58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6200000" scaled="1"/>
                <a:tileRect/>
              </a:gra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F7A32DE-A58C-4771-81BC-D9C2D1F96244}"/>
              </a:ext>
            </a:extLst>
          </p:cNvPr>
          <p:cNvSpPr/>
          <p:nvPr/>
        </p:nvSpPr>
        <p:spPr>
          <a:xfrm>
            <a:off x="-1" y="-1"/>
            <a:ext cx="4038601" cy="1618111"/>
          </a:xfrm>
          <a:prstGeom prst="rect">
            <a:avLst/>
          </a:prstGeom>
          <a:solidFill>
            <a:srgbClr val="F6A4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DA862E0-384E-42A3-80A8-EE6DF1B5B232}"/>
              </a:ext>
            </a:extLst>
          </p:cNvPr>
          <p:cNvSpPr/>
          <p:nvPr/>
        </p:nvSpPr>
        <p:spPr>
          <a:xfrm>
            <a:off x="0" y="0"/>
            <a:ext cx="3369972" cy="142661"/>
          </a:xfrm>
          <a:prstGeom prst="rect">
            <a:avLst/>
          </a:prstGeom>
          <a:solidFill>
            <a:srgbClr val="84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E21435C-63F0-43BE-8477-C0685625F1A2}"/>
              </a:ext>
            </a:extLst>
          </p:cNvPr>
          <p:cNvSpPr txBox="1"/>
          <p:nvPr/>
        </p:nvSpPr>
        <p:spPr>
          <a:xfrm>
            <a:off x="93372" y="142661"/>
            <a:ext cx="3945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dirty="0" smtClean="0">
                <a:solidFill>
                  <a:srgbClr val="845134"/>
                </a:solidFill>
                <a:latin typeface="Franklin Gothic Medium" panose="020B0603020102020204" pitchFamily="34" charset="0"/>
              </a:rPr>
              <a:t>STOP </a:t>
            </a:r>
          </a:p>
          <a:p>
            <a:r>
              <a:rPr lang="en-NZ" sz="2800" dirty="0" smtClean="0">
                <a:solidFill>
                  <a:srgbClr val="845134"/>
                </a:solidFill>
                <a:latin typeface="Franklin Gothic Medium" panose="020B0603020102020204" pitchFamily="34" charset="0"/>
              </a:rPr>
              <a:t>COCONUT RHINOCEROS BEETLE (CRB)</a:t>
            </a:r>
            <a:endParaRPr lang="en-NZ" sz="2800" dirty="0">
              <a:solidFill>
                <a:srgbClr val="845134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BC951FA2-B22F-4A33-850D-AC3BA3D2DAF3}"/>
              </a:ext>
            </a:extLst>
          </p:cNvPr>
          <p:cNvSpPr/>
          <p:nvPr/>
        </p:nvSpPr>
        <p:spPr>
          <a:xfrm>
            <a:off x="712104" y="1627190"/>
            <a:ext cx="3216244" cy="409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n-NZ" sz="2000" dirty="0">
                <a:solidFill>
                  <a:srgbClr val="F6A423"/>
                </a:solidFill>
                <a:latin typeface="Franklin Gothic Medium" panose="020B0603020102020204" pitchFamily="34" charset="0"/>
              </a:rPr>
              <a:t>IN THE PACIFIC</a:t>
            </a:r>
          </a:p>
        </p:txBody>
      </p:sp>
      <p:sp>
        <p:nvSpPr>
          <p:cNvPr id="22" name="TextBox 120">
            <a:extLst>
              <a:ext uri="{FF2B5EF4-FFF2-40B4-BE49-F238E27FC236}">
                <a16:creationId xmlns:a16="http://schemas.microsoft.com/office/drawing/2014/main" xmlns="" id="{65D82601-473A-47D8-B8CF-DCBFB08E89B2}"/>
              </a:ext>
            </a:extLst>
          </p:cNvPr>
          <p:cNvSpPr txBox="1"/>
          <p:nvPr/>
        </p:nvSpPr>
        <p:spPr>
          <a:xfrm>
            <a:off x="4267200" y="91752"/>
            <a:ext cx="2489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805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10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15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21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26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32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36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43" algn="l" defTabSz="639805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</a:pPr>
            <a:r>
              <a:rPr lang="en-US" sz="1400" dirty="0">
                <a:latin typeface="Lucida Sans" panose="020B0602030504020204" pitchFamily="34" charset="0"/>
                <a:cs typeface="Lucida Sans Unicode" panose="020B0602030504020204" pitchFamily="34" charset="0"/>
              </a:rPr>
              <a:t>These </a:t>
            </a:r>
            <a:r>
              <a:rPr lang="en-US" sz="1400" dirty="0" smtClean="0">
                <a:latin typeface="Lucida Sans" panose="020B0602030504020204" pitchFamily="34" charset="0"/>
                <a:cs typeface="Lucida Sans Unicode" panose="020B0602030504020204" pitchFamily="34" charset="0"/>
              </a:rPr>
              <a:t>pests </a:t>
            </a:r>
            <a:r>
              <a:rPr lang="en-US" sz="1400" b="1" dirty="0">
                <a:latin typeface="Lucida Sans" panose="020B0602030504020204" pitchFamily="34" charset="0"/>
                <a:cs typeface="Lucida Sans Unicode" panose="020B0602030504020204" pitchFamily="34" charset="0"/>
              </a:rPr>
              <a:t>will cause harm </a:t>
            </a:r>
            <a:r>
              <a:rPr lang="en-US" sz="1400" dirty="0">
                <a:latin typeface="Lucida Sans" panose="020B0602030504020204" pitchFamily="34" charset="0"/>
                <a:cs typeface="Lucida Sans Unicode" panose="020B0602030504020204" pitchFamily="34" charset="0"/>
              </a:rPr>
              <a:t>to </a:t>
            </a:r>
            <a:r>
              <a:rPr lang="en-US" sz="1400" dirty="0" smtClean="0">
                <a:latin typeface="Lucida Sans" panose="020B0602030504020204" pitchFamily="34" charset="0"/>
                <a:cs typeface="Lucida Sans Unicode" panose="020B0602030504020204" pitchFamily="34" charset="0"/>
              </a:rPr>
              <a:t>your </a:t>
            </a:r>
            <a:r>
              <a:rPr lang="en-US" sz="1400" dirty="0">
                <a:latin typeface="Lucida Sans" panose="020B0602030504020204" pitchFamily="34" charset="0"/>
                <a:cs typeface="Lucida Sans Unicode" panose="020B0602030504020204" pitchFamily="34" charset="0"/>
              </a:rPr>
              <a:t>crops and your environment. If you find </a:t>
            </a:r>
            <a:r>
              <a:rPr lang="en-US" sz="1400" dirty="0" smtClean="0">
                <a:latin typeface="Lucida Sans" panose="020B0602030504020204" pitchFamily="34" charset="0"/>
                <a:cs typeface="Lucida Sans Unicode" panose="020B0602030504020204" pitchFamily="34" charset="0"/>
              </a:rPr>
              <a:t>these pests, </a:t>
            </a:r>
            <a:r>
              <a:rPr lang="en-US" sz="1400" dirty="0">
                <a:latin typeface="Lucida Sans" panose="020B0602030504020204" pitchFamily="34" charset="0"/>
                <a:cs typeface="Lucida Sans Unicode" panose="020B0602030504020204" pitchFamily="34" charset="0"/>
              </a:rPr>
              <a:t>contact your local </a:t>
            </a:r>
            <a:r>
              <a:rPr lang="en-US" sz="1400" dirty="0" smtClean="0">
                <a:latin typeface="Lucida Sans" panose="020B0602030504020204" pitchFamily="34" charset="0"/>
                <a:cs typeface="Lucida Sans Unicode" panose="020B0602030504020204" pitchFamily="34" charset="0"/>
              </a:rPr>
              <a:t>biosecurity / quarantine</a:t>
            </a:r>
            <a:endParaRPr lang="en-US" sz="1400" dirty="0">
              <a:latin typeface="Lucida Sans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98651C0-3A21-4E5F-B288-128420D513C4}"/>
              </a:ext>
            </a:extLst>
          </p:cNvPr>
          <p:cNvSpPr/>
          <p:nvPr/>
        </p:nvSpPr>
        <p:spPr>
          <a:xfrm>
            <a:off x="1877433" y="2088092"/>
            <a:ext cx="4980567" cy="6481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tIns="180000" rIns="720000" rtlCol="0" anchor="t" anchorCtr="0"/>
          <a:lstStyle/>
          <a:p>
            <a:pPr>
              <a:spcBef>
                <a:spcPts val="1800"/>
              </a:spcBef>
            </a:pPr>
            <a:r>
              <a:rPr lang="en-NZ" sz="1100" b="1" dirty="0" smtClean="0">
                <a:solidFill>
                  <a:srgbClr val="845134"/>
                </a:solidFill>
                <a:latin typeface="Lucida Sans" panose="020B0602030504020204" pitchFamily="34" charset="0"/>
              </a:rPr>
              <a:t>Scientific name: </a:t>
            </a:r>
            <a:r>
              <a:rPr lang="en-NZ" sz="1100" b="1" i="1" dirty="0" err="1" smtClean="0">
                <a:solidFill>
                  <a:srgbClr val="845134"/>
                </a:solidFill>
                <a:latin typeface="Lucida Sans" panose="020B0602030504020204" pitchFamily="34" charset="0"/>
              </a:rPr>
              <a:t>Oryctes</a:t>
            </a:r>
            <a:r>
              <a:rPr lang="en-NZ" sz="1100" b="1" i="1" dirty="0" smtClean="0">
                <a:solidFill>
                  <a:srgbClr val="845134"/>
                </a:solidFill>
                <a:latin typeface="Lucida Sans" panose="020B0602030504020204" pitchFamily="34" charset="0"/>
              </a:rPr>
              <a:t> rhinoceros</a:t>
            </a:r>
          </a:p>
          <a:p>
            <a:pPr>
              <a:spcBef>
                <a:spcPts val="1200"/>
              </a:spcBef>
            </a:pPr>
            <a:r>
              <a:rPr lang="en-US" sz="1100" b="1" dirty="0" smtClean="0">
                <a:solidFill>
                  <a:srgbClr val="845134"/>
                </a:solidFill>
                <a:latin typeface="Lucida Sans" panose="020B0602030504020204" pitchFamily="34" charset="0"/>
              </a:rPr>
              <a:t>What do they look like?</a:t>
            </a:r>
            <a:endParaRPr lang="en-US" sz="1050" b="1" dirty="0" smtClean="0">
              <a:solidFill>
                <a:srgbClr val="845134"/>
              </a:solidFill>
              <a:latin typeface="Lucida Sans" panose="020B060203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Adults are around 40mm long</a:t>
            </a:r>
            <a:endParaRPr lang="en-NZ" sz="1050" dirty="0">
              <a:solidFill>
                <a:schemeClr val="tx1">
                  <a:lumMod val="85000"/>
                  <a:lumOff val="15000"/>
                </a:schemeClr>
              </a:solidFill>
              <a:latin typeface="Lucida Sans" panose="020B060203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Different life </a:t>
            </a: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stages look different</a:t>
            </a:r>
            <a:endParaRPr lang="en-NZ" sz="1050" dirty="0">
              <a:solidFill>
                <a:schemeClr val="tx1">
                  <a:lumMod val="85000"/>
                  <a:lumOff val="15000"/>
                </a:schemeClr>
              </a:solidFill>
              <a:latin typeface="Lucida Sans" panose="020B060203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Adult CRB are large black beetles with a distinctive horn and with delicate red-orange hairs on their underside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845134"/>
                </a:solidFill>
                <a:latin typeface="Lucida Sans" panose="020B0602030504020204" pitchFamily="34" charset="0"/>
              </a:rPr>
              <a:t>What damage do they cause?</a:t>
            </a:r>
            <a:endParaRPr lang="en-NZ" sz="1100" dirty="0">
              <a:solidFill>
                <a:srgbClr val="845134"/>
              </a:solidFill>
              <a:latin typeface="Lucida Sans" panose="020B060203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Look for symptoms: zig-zag / diamond cuts in fronds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Holes in the base of the fronds</a:t>
            </a:r>
          </a:p>
          <a:p>
            <a:pPr>
              <a:spcBef>
                <a:spcPts val="600"/>
              </a:spcBef>
            </a:pPr>
            <a:r>
              <a:rPr lang="en-NZ" sz="1100" b="1" dirty="0">
                <a:solidFill>
                  <a:srgbClr val="845134"/>
                </a:solidFill>
                <a:latin typeface="Lucida Sans" panose="020B0602030504020204" pitchFamily="34" charset="0"/>
              </a:rPr>
              <a:t>Why are they a problem?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Kill coconut palms – the Palm Killer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Can destroy entire plantations within a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Reduce crop yield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Financial losses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Hard to control and eradicate (get rid of)</a:t>
            </a:r>
          </a:p>
          <a:p>
            <a:pPr>
              <a:spcBef>
                <a:spcPts val="600"/>
              </a:spcBef>
            </a:pPr>
            <a:r>
              <a:rPr lang="en-NZ" sz="1100" b="1" dirty="0">
                <a:solidFill>
                  <a:srgbClr val="845134"/>
                </a:solidFill>
                <a:latin typeface="Lucida Sans" panose="020B0602030504020204" pitchFamily="34" charset="0"/>
              </a:rPr>
              <a:t>How do they get here?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Ships and shipping </a:t>
            </a: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containers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Agricultural equipment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Construction materials and forestry products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Rotting coconut and plant material </a:t>
            </a:r>
            <a:endParaRPr lang="en-NZ" sz="1050" dirty="0" smtClean="0">
              <a:solidFill>
                <a:schemeClr val="tx1">
                  <a:lumMod val="85000"/>
                  <a:lumOff val="15000"/>
                </a:schemeClr>
              </a:solidFill>
              <a:latin typeface="Lucida Sans" panose="020B0602030504020204" pitchFamily="34" charset="0"/>
            </a:endParaRPr>
          </a:p>
          <a:p>
            <a:pPr>
              <a:spcBef>
                <a:spcPts val="600"/>
              </a:spcBef>
            </a:pPr>
            <a:r>
              <a:rPr lang="en-NZ" sz="1100" b="1" dirty="0" smtClean="0">
                <a:solidFill>
                  <a:srgbClr val="845134"/>
                </a:solidFill>
                <a:latin typeface="Lucida Sans" panose="020B0602030504020204" pitchFamily="34" charset="0"/>
              </a:rPr>
              <a:t>How do we control them?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Remove and break up fallen </a:t>
            </a: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palm trunks and </a:t>
            </a: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crowns to reduce breeding sites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Place netting over composting materials to catch beetles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Insect-killing fungi can be used to control them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Pesticides are not recommended as they are costly and impractical</a:t>
            </a:r>
            <a:endParaRPr lang="en-NZ" sz="1050" dirty="0">
              <a:solidFill>
                <a:schemeClr val="tx1">
                  <a:lumMod val="85000"/>
                  <a:lumOff val="15000"/>
                </a:schemeClr>
              </a:solidFill>
              <a:latin typeface="Lucida Sans" panose="020B0602030504020204" pitchFamily="34" charset="0"/>
            </a:endParaRPr>
          </a:p>
          <a:p>
            <a:pPr>
              <a:spcBef>
                <a:spcPts val="600"/>
              </a:spcBef>
            </a:pPr>
            <a:r>
              <a:rPr lang="en-NZ" sz="1100" b="1" dirty="0">
                <a:solidFill>
                  <a:srgbClr val="845134"/>
                </a:solidFill>
                <a:latin typeface="Lucida Sans" panose="020B0602030504020204" pitchFamily="34" charset="0"/>
              </a:rPr>
              <a:t>Where can </a:t>
            </a:r>
            <a:r>
              <a:rPr lang="en-NZ" sz="1100" b="1" dirty="0" smtClean="0">
                <a:solidFill>
                  <a:srgbClr val="845134"/>
                </a:solidFill>
                <a:latin typeface="Lucida Sans" panose="020B0602030504020204" pitchFamily="34" charset="0"/>
              </a:rPr>
              <a:t>we </a:t>
            </a:r>
            <a:r>
              <a:rPr lang="en-NZ" sz="1100" b="1" dirty="0">
                <a:solidFill>
                  <a:srgbClr val="845134"/>
                </a:solidFill>
                <a:latin typeface="Lucida Sans" panose="020B0602030504020204" pitchFamily="34" charset="0"/>
              </a:rPr>
              <a:t>find out more?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Contact your </a:t>
            </a: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local agriculture department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College of Natural and Applied Sciences, University of Guam website http://cnas-re.uog.edu/crb/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rPr>
              <a:t>Coconut pests website http://coconutpests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0A5FD751-F85E-4F3B-8A10-AAA92497CF5E}"/>
              </a:ext>
            </a:extLst>
          </p:cNvPr>
          <p:cNvSpPr/>
          <p:nvPr/>
        </p:nvSpPr>
        <p:spPr>
          <a:xfrm>
            <a:off x="-6" y="9734148"/>
            <a:ext cx="6869264" cy="192293"/>
          </a:xfrm>
          <a:prstGeom prst="rect">
            <a:avLst/>
          </a:prstGeom>
          <a:solidFill>
            <a:srgbClr val="84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99" t="29219" r="25146" b="23637"/>
          <a:stretch/>
        </p:blipFill>
        <p:spPr>
          <a:xfrm>
            <a:off x="1227720" y="9144000"/>
            <a:ext cx="658086" cy="4815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0" t="32619" r="14168" b="32808"/>
          <a:stretch/>
        </p:blipFill>
        <p:spPr>
          <a:xfrm>
            <a:off x="1967553" y="9203697"/>
            <a:ext cx="1157902" cy="39190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89" t="30153" r="28888" b="29000"/>
          <a:stretch/>
        </p:blipFill>
        <p:spPr>
          <a:xfrm>
            <a:off x="5918840" y="9117246"/>
            <a:ext cx="838200" cy="5735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181238"/>
            <a:ext cx="1069773" cy="43682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9" t="14325" r="9591" b="26151"/>
          <a:stretch/>
        </p:blipFill>
        <p:spPr>
          <a:xfrm>
            <a:off x="4614086" y="9151899"/>
            <a:ext cx="1220403" cy="36981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4" r="35970" b="8159"/>
          <a:stretch/>
        </p:blipFill>
        <p:spPr>
          <a:xfrm>
            <a:off x="3308619" y="9199500"/>
            <a:ext cx="1112065" cy="370525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-15029" y="3595529"/>
            <a:ext cx="1900835" cy="1440313"/>
            <a:chOff x="-15029" y="3118211"/>
            <a:chExt cx="1900835" cy="1440313"/>
          </a:xfrm>
        </p:grpSpPr>
        <p:sp>
          <p:nvSpPr>
            <p:cNvPr id="57" name="Rectangle 56"/>
            <p:cNvSpPr/>
            <p:nvPr/>
          </p:nvSpPr>
          <p:spPr>
            <a:xfrm>
              <a:off x="-15029" y="3118211"/>
              <a:ext cx="1900835" cy="14403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49121" y="3189111"/>
              <a:ext cx="1770516" cy="1358426"/>
              <a:chOff x="49121" y="3344617"/>
              <a:chExt cx="1770516" cy="1358426"/>
            </a:xfrm>
          </p:grpSpPr>
          <p:pic>
            <p:nvPicPr>
              <p:cNvPr id="1026" name="Picture 2" descr="CRB life cycle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121" y="3344617"/>
                <a:ext cx="1770516" cy="12794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" name="Rectangle 19"/>
              <p:cNvSpPr/>
              <p:nvPr/>
            </p:nvSpPr>
            <p:spPr>
              <a:xfrm>
                <a:off x="57100" y="4641488"/>
                <a:ext cx="990599" cy="6155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NZ" sz="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Lucida Sans" panose="020B0602030504020204" pitchFamily="34" charset="0"/>
                  </a:rPr>
                  <a:t>© Aubrey Moore, University of </a:t>
                </a:r>
                <a:r>
                  <a:rPr lang="en-NZ" sz="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Lucida Sans" panose="020B0602030504020204" pitchFamily="34" charset="0"/>
                  </a:rPr>
                  <a:t>Guam</a:t>
                </a:r>
                <a:endParaRPr lang="en-NZ" sz="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endParaRP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0" y="7013261"/>
            <a:ext cx="1877431" cy="1548880"/>
            <a:chOff x="0" y="7194961"/>
            <a:chExt cx="1877431" cy="1548880"/>
          </a:xfrm>
        </p:grpSpPr>
        <p:pic>
          <p:nvPicPr>
            <p:cNvPr id="1033" name="Picture 9" descr="CRB bored holes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194961"/>
              <a:ext cx="1877431" cy="1548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Rectangle 36"/>
            <p:cNvSpPr/>
            <p:nvPr/>
          </p:nvSpPr>
          <p:spPr>
            <a:xfrm>
              <a:off x="57101" y="8655242"/>
              <a:ext cx="990599" cy="6155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NZ" sz="400" dirty="0">
                  <a:solidFill>
                    <a:schemeClr val="bg1"/>
                  </a:solidFill>
                  <a:latin typeface="Lucida Sans" panose="020B0602030504020204" pitchFamily="34" charset="0"/>
                </a:rPr>
                <a:t>© </a:t>
              </a:r>
              <a:r>
                <a:rPr lang="en-NZ" sz="400" dirty="0" smtClean="0">
                  <a:solidFill>
                    <a:schemeClr val="bg1"/>
                  </a:solidFill>
                  <a:latin typeface="Lucida Sans" panose="020B0602030504020204" pitchFamily="34" charset="0"/>
                </a:rPr>
                <a:t>Monica Gruber, Pacific Biosecurity</a:t>
              </a:r>
              <a:endParaRPr lang="en-NZ" sz="400" dirty="0">
                <a:solidFill>
                  <a:schemeClr val="bg1"/>
                </a:solidFill>
                <a:latin typeface="Lucida Sans" panose="020B060203050402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-1603" y="2078838"/>
            <a:ext cx="1887409" cy="1181974"/>
            <a:chOff x="-1603" y="1979924"/>
            <a:chExt cx="1887409" cy="1181974"/>
          </a:xfrm>
        </p:grpSpPr>
        <p:sp>
          <p:nvSpPr>
            <p:cNvPr id="43" name="Rectangle 42"/>
            <p:cNvSpPr/>
            <p:nvPr/>
          </p:nvSpPr>
          <p:spPr>
            <a:xfrm>
              <a:off x="-1603" y="1979924"/>
              <a:ext cx="1887409" cy="11819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881" y="1979924"/>
              <a:ext cx="1426464" cy="1110996"/>
            </a:xfrm>
            <a:prstGeom prst="rect">
              <a:avLst/>
            </a:prstGeom>
          </p:spPr>
        </p:pic>
        <p:sp>
          <p:nvSpPr>
            <p:cNvPr id="50" name="Rectangle 49"/>
            <p:cNvSpPr/>
            <p:nvPr/>
          </p:nvSpPr>
          <p:spPr>
            <a:xfrm>
              <a:off x="57101" y="3070497"/>
              <a:ext cx="1463687" cy="6155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NZ" sz="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© Mark </a:t>
              </a:r>
              <a:r>
                <a:rPr lang="en-NZ" sz="4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Schmaedick</a:t>
              </a:r>
              <a:r>
                <a:rPr lang="en-NZ" sz="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, </a:t>
              </a:r>
              <a:r>
                <a:rPr lang="en-NZ" sz="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American Samoa Community College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-11879" y="5370559"/>
            <a:ext cx="1889310" cy="1307984"/>
            <a:chOff x="19125" y="4803177"/>
            <a:chExt cx="1889310" cy="1307984"/>
          </a:xfrm>
        </p:grpSpPr>
        <p:pic>
          <p:nvPicPr>
            <p:cNvPr id="1039" name="Picture 15" descr="V shapes in fron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25" y="4803177"/>
              <a:ext cx="1889310" cy="13079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Rectangle 53"/>
            <p:cNvSpPr/>
            <p:nvPr/>
          </p:nvSpPr>
          <p:spPr>
            <a:xfrm>
              <a:off x="49516" y="6016391"/>
              <a:ext cx="990599" cy="6155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NZ" sz="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© </a:t>
              </a:r>
              <a:r>
                <a:rPr lang="en-NZ" sz="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Lucida Sans" panose="020B0602030504020204" pitchFamily="34" charset="0"/>
                </a:rPr>
                <a:t>Monica Gruber, Pacific Biosecurity</a:t>
              </a:r>
              <a:endParaRPr lang="en-NZ" sz="400" dirty="0">
                <a:solidFill>
                  <a:schemeClr val="tx1">
                    <a:lumMod val="85000"/>
                    <a:lumOff val="15000"/>
                  </a:schemeClr>
                </a:solidFill>
                <a:latin typeface="Lucida Sans" panose="020B0602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6527453"/>
      </p:ext>
    </p:extLst>
  </p:cSld>
  <p:clrMapOvr>
    <a:masterClrMapping/>
  </p:clrMapOvr>
</p:sld>
</file>

<file path=ppt/theme/theme1.xml><?xml version="1.0" encoding="utf-8"?>
<a:theme xmlns:a="http://schemas.openxmlformats.org/drawingml/2006/main" name="Storyboard Layou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4269</TotalTime>
  <Words>350</Words>
  <Application>Microsoft Office PowerPoint</Application>
  <PresentationFormat>A4 Paper (210x297 mm)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Franklin Gothic Medium</vt:lpstr>
      <vt:lpstr>Lucida Sans</vt:lpstr>
      <vt:lpstr>Lucida Sans Unicode</vt:lpstr>
      <vt:lpstr>Storyboard Layouts</vt:lpstr>
      <vt:lpstr>Make your own posters!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kitty</dc:creator>
  <cp:lastModifiedBy>Monica Gruber</cp:lastModifiedBy>
  <cp:revision>203</cp:revision>
  <cp:lastPrinted>2016-08-16T22:14:14Z</cp:lastPrinted>
  <dcterms:created xsi:type="dcterms:W3CDTF">2016-07-04T05:45:53Z</dcterms:created>
  <dcterms:modified xsi:type="dcterms:W3CDTF">2018-08-21T21:30:43Z</dcterms:modified>
</cp:coreProperties>
</file>